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6" r:id="rId2"/>
    <p:sldId id="267" r:id="rId3"/>
    <p:sldId id="271" r:id="rId4"/>
    <p:sldId id="288" r:id="rId5"/>
    <p:sldId id="289" r:id="rId6"/>
    <p:sldId id="273" r:id="rId7"/>
    <p:sldId id="274" r:id="rId8"/>
    <p:sldId id="276" r:id="rId9"/>
    <p:sldId id="277" r:id="rId10"/>
    <p:sldId id="278" r:id="rId11"/>
    <p:sldId id="279" r:id="rId12"/>
    <p:sldId id="302" r:id="rId13"/>
    <p:sldId id="30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2813-3DA7-4A87-84E5-78BDBE86FE1D}" type="datetimeFigureOut">
              <a:rPr lang="ru-RU" smtClean="0"/>
              <a:pPr/>
              <a:t>23.09.2019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8917267-3FDF-4201-8BDE-0DF3F2D734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2813-3DA7-4A87-84E5-78BDBE86FE1D}" type="datetimeFigureOut">
              <a:rPr lang="ru-RU" smtClean="0"/>
              <a:pPr/>
              <a:t>23.09.2019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7267-3FDF-4201-8BDE-0DF3F2D734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2813-3DA7-4A87-84E5-78BDBE86FE1D}" type="datetimeFigureOut">
              <a:rPr lang="ru-RU" smtClean="0"/>
              <a:pPr/>
              <a:t>23.09.2019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8917267-3FDF-4201-8BDE-0DF3F2D734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2813-3DA7-4A87-84E5-78BDBE86FE1D}" type="datetimeFigureOut">
              <a:rPr lang="ru-RU" smtClean="0"/>
              <a:pPr/>
              <a:t>23.09.2019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7267-3FDF-4201-8BDE-0DF3F2D734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2813-3DA7-4A87-84E5-78BDBE86FE1D}" type="datetimeFigureOut">
              <a:rPr lang="ru-RU" smtClean="0"/>
              <a:pPr/>
              <a:t>23.09.2019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7267-3FDF-4201-8BDE-0DF3F2D734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2813-3DA7-4A87-84E5-78BDBE86FE1D}" type="datetimeFigureOut">
              <a:rPr lang="ru-RU" smtClean="0"/>
              <a:pPr/>
              <a:t>23.09.2019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7267-3FDF-4201-8BDE-0DF3F2D734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2813-3DA7-4A87-84E5-78BDBE86FE1D}" type="datetimeFigureOut">
              <a:rPr lang="ru-RU" smtClean="0"/>
              <a:pPr/>
              <a:t>23.09.2019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7267-3FDF-4201-8BDE-0DF3F2D734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2813-3DA7-4A87-84E5-78BDBE86FE1D}" type="datetimeFigureOut">
              <a:rPr lang="ru-RU" smtClean="0"/>
              <a:pPr/>
              <a:t>23.09.2019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7267-3FDF-4201-8BDE-0DF3F2D734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2813-3DA7-4A87-84E5-78BDBE86FE1D}" type="datetimeFigureOut">
              <a:rPr lang="ru-RU" smtClean="0"/>
              <a:pPr/>
              <a:t>23.09.2019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8917267-3FDF-4201-8BDE-0DF3F2D734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2813-3DA7-4A87-84E5-78BDBE86FE1D}" type="datetimeFigureOut">
              <a:rPr lang="ru-RU" smtClean="0"/>
              <a:pPr/>
              <a:t>23.09.2019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7267-3FDF-4201-8BDE-0DF3F2D734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52813-3DA7-4A87-84E5-78BDBE86FE1D}" type="datetimeFigureOut">
              <a:rPr lang="ru-RU" smtClean="0"/>
              <a:pPr/>
              <a:t>23.09.2019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17267-3FDF-4201-8BDE-0DF3F2D734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9E52813-3DA7-4A87-84E5-78BDBE86FE1D}" type="datetimeFigureOut">
              <a:rPr lang="ru-RU" smtClean="0"/>
              <a:pPr/>
              <a:t>23.09.2019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8917267-3FDF-4201-8BDE-0DF3F2D734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Назначение и классификация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Горячий литой асфальтобетон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 </a:t>
            </a:r>
            <a:br>
              <a:rPr lang="ru-RU" dirty="0" smtClean="0"/>
            </a:br>
            <a:r>
              <a:rPr lang="ru-RU" b="1" dirty="0" smtClean="0">
                <a:solidFill>
                  <a:schemeClr val="tx1"/>
                </a:solidFill>
              </a:rPr>
              <a:t> Термины и определения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857232"/>
            <a:ext cx="8501122" cy="5500726"/>
          </a:xfrm>
        </p:spPr>
        <p:txBody>
          <a:bodyPr>
            <a:noAutofit/>
          </a:bodyPr>
          <a:lstStyle/>
          <a:p>
            <a:r>
              <a:rPr lang="ru-RU" sz="1600" b="1" dirty="0" smtClean="0"/>
              <a:t>асфальтобетон дорожный литой горячий</a:t>
            </a:r>
            <a:r>
              <a:rPr lang="ru-RU" sz="1600" dirty="0" smtClean="0"/>
              <a:t>: Застывшая в процессе охлаждения и сформировавшаяся в покрытии смесь асфальтобетонная дорожная литая горячая</a:t>
            </a:r>
          </a:p>
          <a:p>
            <a:r>
              <a:rPr lang="ru-RU" sz="1600" b="1" dirty="0" smtClean="0"/>
              <a:t>смесь асфальтобетонная дорожная литая горячая</a:t>
            </a:r>
            <a:r>
              <a:rPr lang="ru-RU" sz="1600" dirty="0" smtClean="0"/>
              <a:t>: Литьевая смесь, с минимальной остаточной пористостью, состоящая из зерновой минеральной части (щебня, песка и минерального порошка) и вязкого нефтяного битума (с полимерными или другими добавками, или без них) в качестве вяжущего вещества, укладка которой производится по литьевой технологии, без уплотнения, при температуре смеси не менее 190 °С</a:t>
            </a:r>
          </a:p>
          <a:p>
            <a:r>
              <a:rPr lang="ru-RU" sz="1600" b="1" dirty="0" smtClean="0"/>
              <a:t>стационарный </a:t>
            </a:r>
            <a:r>
              <a:rPr lang="ru-RU" sz="1600" b="1" dirty="0" err="1" smtClean="0"/>
              <a:t>кохер</a:t>
            </a:r>
            <a:r>
              <a:rPr lang="ru-RU" sz="1600" dirty="0" smtClean="0"/>
              <a:t>: Специальный стационарный бункер-накопитель для гомогенизации и хранения смеси литой после окончания процесса ее производства, оборудованный обогревом, системой перемешивания, отгрузочным устройством и приборами контроля температуры смеси литой</a:t>
            </a:r>
          </a:p>
          <a:p>
            <a:r>
              <a:rPr lang="ru-RU" sz="1600" b="1" dirty="0" err="1" smtClean="0"/>
              <a:t>удобоукладываемость</a:t>
            </a:r>
            <a:r>
              <a:rPr lang="ru-RU" sz="1600" dirty="0" smtClean="0"/>
              <a:t>: Качественная характеристика смеси литой, определяемая усилиями, которые обеспечивают ее гомогенизацию при перемешивании, ее пригодностью для транспортировки и укладки. Включает такие свойства смеси литой, как текучесть, пригодность к укладке по литьевой технологии, скорость растекания по поверхности</a:t>
            </a:r>
          </a:p>
          <a:p>
            <a:r>
              <a:rPr lang="ru-RU" sz="1600" b="1" dirty="0" smtClean="0"/>
              <a:t>черненый щебень</a:t>
            </a:r>
            <a:r>
              <a:rPr lang="ru-RU" sz="1600" dirty="0" smtClean="0"/>
              <a:t>: Фракционированный щебень, обработанный битумом, находящийся в несвязанном состоянии и предназначенный для создания поверхностного шероховатого слоя. </a:t>
            </a:r>
          </a:p>
          <a:p>
            <a:endParaRPr lang="ru-RU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357166"/>
            <a:ext cx="7772400" cy="43971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 </a:t>
            </a:r>
            <a:br>
              <a:rPr lang="ru-RU" dirty="0" smtClean="0"/>
            </a:br>
            <a:r>
              <a:rPr lang="ru-RU" b="1" dirty="0" smtClean="0">
                <a:solidFill>
                  <a:schemeClr val="tx1"/>
                </a:solidFill>
              </a:rPr>
              <a:t>Классификация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2214554"/>
            <a:ext cx="5886450" cy="39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642910" y="857232"/>
            <a:ext cx="8072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Смеси литые и асфальтобетоны на их основе, в зависимости от наибольшего размера зерен минеральной части, содержания в них щебня и назначения, подразделяются на три типа (см. таблицу 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428604"/>
            <a:ext cx="8115328" cy="6072230"/>
          </a:xfrm>
        </p:spPr>
        <p:txBody>
          <a:bodyPr>
            <a:noAutofit/>
          </a:bodyPr>
          <a:lstStyle/>
          <a:p>
            <a:pPr marL="176213" indent="457200" algn="just">
              <a:buNone/>
            </a:pPr>
            <a:r>
              <a:rPr lang="ru-RU" sz="1800" dirty="0" smtClean="0"/>
              <a:t>Для приготовления литых асфальтобетонных смесей применяют щебень из природного камня, получаемый дроблением горных пород, щебень из гравия, гравий, отвечающие требованиям нормативных документов на минеральные материалы и технических условий.</a:t>
            </a:r>
          </a:p>
          <a:p>
            <a:pPr marL="176213" indent="457200" algn="ctr">
              <a:buNone/>
            </a:pPr>
            <a:r>
              <a:rPr lang="ru-RU" sz="1800" b="1" dirty="0" smtClean="0"/>
              <a:t>Таблица  - Прочность и морозостойкость щебня и гравия</a:t>
            </a:r>
            <a:endParaRPr lang="ru-RU" sz="1800" dirty="0" smtClean="0"/>
          </a:p>
          <a:p>
            <a:pPr marL="176213" indent="457200" algn="just">
              <a:buNone/>
            </a:pPr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pPr marL="180975" indent="447675">
              <a:buNone/>
            </a:pPr>
            <a:r>
              <a:rPr lang="ru-RU" sz="1800" dirty="0" smtClean="0"/>
              <a:t>Щебень должен быть кубовидной формы зерен, содержать не более 1 % пылевидных и глинистых частиц. Содержание зерен слабых пород не должно превышать 5 % по массе.</a:t>
            </a:r>
          </a:p>
          <a:p>
            <a:pPr marL="180975" indent="447675">
              <a:buNone/>
            </a:pPr>
            <a:r>
              <a:rPr lang="ru-RU" sz="1800" dirty="0" smtClean="0"/>
              <a:t>Минеральный порошок должен соответствовать требованиям ГОСТ Р 52129-2003.</a:t>
            </a:r>
          </a:p>
          <a:p>
            <a:pPr marL="180975" indent="447675">
              <a:buNone/>
            </a:pPr>
            <a:r>
              <a:rPr lang="ru-RU" sz="1800" dirty="0" smtClean="0"/>
              <a:t>В качестве вяжущего целесообразно применение нефтяных </a:t>
            </a:r>
            <a:r>
              <a:rPr lang="ru-RU" sz="1800" dirty="0" err="1" smtClean="0"/>
              <a:t>глубокоокисленных</a:t>
            </a:r>
            <a:r>
              <a:rPr lang="ru-RU" sz="1800" dirty="0" smtClean="0"/>
              <a:t> вязких дорожных битумов с температурой вспышки не ниже 240 °С по ГОСТ 22245-90.</a:t>
            </a:r>
          </a:p>
        </p:txBody>
      </p:sp>
      <p:pic>
        <p:nvPicPr>
          <p:cNvPr id="2050" name="Picture 2" descr="C:\Users\вдт1\Desktop\11111111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071678"/>
            <a:ext cx="8105832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428604"/>
            <a:ext cx="8115328" cy="6072230"/>
          </a:xfrm>
        </p:spPr>
        <p:txBody>
          <a:bodyPr>
            <a:noAutofit/>
          </a:bodyPr>
          <a:lstStyle/>
          <a:p>
            <a:pPr marL="273050" indent="269875">
              <a:buNone/>
            </a:pPr>
            <a:r>
              <a:rPr lang="ru-RU" sz="1800" dirty="0" smtClean="0"/>
              <a:t>При выборе битума для смесей типа I, II и III предпочтение следует отдавать нефтяным вязким теплостойким битумам с узкими пределами колебаний по показателю глубины проникания, имеющим следующие показатели свойств:</a:t>
            </a:r>
          </a:p>
          <a:p>
            <a:pPr>
              <a:buNone/>
            </a:pPr>
            <a:r>
              <a:rPr lang="ru-RU" sz="1800" dirty="0" smtClean="0"/>
              <a:t>глубина проникания иглы при +25 °С, 0,1 мм                                  50-60;</a:t>
            </a:r>
          </a:p>
          <a:p>
            <a:pPr>
              <a:buNone/>
            </a:pPr>
            <a:r>
              <a:rPr lang="ru-RU" sz="1800" dirty="0" smtClean="0"/>
              <a:t>температура размягчения по методу </a:t>
            </a:r>
            <a:r>
              <a:rPr lang="ru-RU" sz="1800" dirty="0" err="1" smtClean="0"/>
              <a:t>КиШ</a:t>
            </a:r>
            <a:r>
              <a:rPr lang="ru-RU" sz="1800" dirty="0" smtClean="0"/>
              <a:t>, °С, не менее             52;</a:t>
            </a:r>
          </a:p>
          <a:p>
            <a:pPr>
              <a:buNone/>
            </a:pPr>
            <a:r>
              <a:rPr lang="ru-RU" sz="1800" dirty="0" smtClean="0"/>
              <a:t>температура хрупкости, °С, не выше, минус                                     12;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tx1"/>
                </a:solidFill>
              </a:rPr>
              <a:t> Правила приемки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857232"/>
            <a:ext cx="8429684" cy="571504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Приемку смесей литых производят партиями.</a:t>
            </a:r>
          </a:p>
          <a:p>
            <a:r>
              <a:rPr lang="ru-RU" dirty="0" smtClean="0"/>
              <a:t>Партией считают любое количество смеси литой одного типа и состава, произведенной на предприятии на одной смесительной установке в течение одной смены, с использованием сырья одной поставки.</a:t>
            </a:r>
          </a:p>
          <a:p>
            <a:r>
              <a:rPr lang="ru-RU" dirty="0" smtClean="0"/>
              <a:t>Для оценки соответствия смесей литых требованиям настоящего стандарта проводят приемо-сдаточный и операционный контроль качества.</a:t>
            </a:r>
          </a:p>
          <a:p>
            <a:r>
              <a:rPr lang="ru-RU" dirty="0" smtClean="0"/>
              <a:t>Приемо-сдаточный контроль смеси литой осуществляют по каждой партии. При приемо-сдаточных испытаниях определяют водонасыщение, глубину вдавливания штампа и состав смеси литой. Показатели пористости минерального остова и остаточной пористости и показатель удельной эффективной активности естественных радионуклидов определяют при подборе составов смеси литой, а также при изменении состава и свойств исходных материалов.</a:t>
            </a:r>
          </a:p>
          <a:p>
            <a:r>
              <a:rPr lang="ru-RU" dirty="0" smtClean="0"/>
              <a:t>При операционном контроле качества смесей литых на производстве определяют температуру смеси литой в каждом отгружаемом автомобиле, которая должна быть не ниже 190 °С.</a:t>
            </a:r>
          </a:p>
          <a:p>
            <a:r>
              <a:rPr lang="ru-RU" dirty="0" smtClean="0"/>
              <a:t>На каждую партию отгружаемой смеси литой потребителю выдают документ о качестве, содержащий следующую информацию о продукции:</a:t>
            </a:r>
          </a:p>
          <a:p>
            <a:r>
              <a:rPr lang="ru-RU" dirty="0" smtClean="0"/>
              <a:t>-наименование предприятия-изготовителя и его адрес;</a:t>
            </a:r>
          </a:p>
          <a:p>
            <a:r>
              <a:rPr lang="ru-RU" dirty="0" smtClean="0"/>
              <a:t>-номер и дату выдачи документа;</a:t>
            </a:r>
          </a:p>
          <a:p>
            <a:r>
              <a:rPr lang="ru-RU" dirty="0" smtClean="0"/>
              <a:t>-наименование и адрес потребителя;</a:t>
            </a:r>
          </a:p>
          <a:p>
            <a:r>
              <a:rPr lang="ru-RU" dirty="0" smtClean="0"/>
              <a:t>-номер заказа (партии) и количество (массу) смеси литой;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285728"/>
            <a:ext cx="8258204" cy="6286544"/>
          </a:xfrm>
        </p:spPr>
        <p:txBody>
          <a:bodyPr>
            <a:normAutofit fontScale="55000" lnSpcReduction="20000"/>
          </a:bodyPr>
          <a:lstStyle/>
          <a:p>
            <a:r>
              <a:rPr lang="ru-RU" sz="3100" dirty="0" smtClean="0"/>
              <a:t>-вид смеси литой (номер состава по номенклатуре производителя);</a:t>
            </a:r>
          </a:p>
          <a:p>
            <a:r>
              <a:rPr lang="ru-RU" sz="3100" dirty="0" smtClean="0"/>
              <a:t>-температура смеси литой при отгрузке;</a:t>
            </a:r>
          </a:p>
          <a:p>
            <a:r>
              <a:rPr lang="ru-RU" sz="3100" dirty="0" smtClean="0"/>
              <a:t>-марка используемого вяжущего и обозначение стандарта, по которому оно было произведено;</a:t>
            </a:r>
          </a:p>
          <a:p>
            <a:r>
              <a:rPr lang="ru-RU" sz="3100" dirty="0" smtClean="0"/>
              <a:t>-обозначение настоящего стандарта;</a:t>
            </a:r>
          </a:p>
          <a:p>
            <a:r>
              <a:rPr lang="ru-RU" sz="3100" dirty="0" smtClean="0"/>
              <a:t>-информация о введенных добавках и </a:t>
            </a:r>
            <a:r>
              <a:rPr lang="ru-RU" sz="3100" dirty="0" err="1" smtClean="0"/>
              <a:t>асфальтогрануляте</a:t>
            </a:r>
            <a:r>
              <a:rPr lang="ru-RU" sz="3100" dirty="0" smtClean="0"/>
              <a:t>.</a:t>
            </a:r>
          </a:p>
          <a:p>
            <a:r>
              <a:rPr lang="ru-RU" sz="3100" dirty="0" smtClean="0"/>
              <a:t>По требованию потребителя предприятие-изготовитель обязано предоставить потребителю полную информацию о выпущенной партии продукции, включающую в себя данные приемо-сдаточных испытаний и испытаний, произведенных при подборе состава, по следующим показателям:</a:t>
            </a:r>
          </a:p>
          <a:p>
            <a:r>
              <a:rPr lang="ru-RU" sz="3100" dirty="0" smtClean="0"/>
              <a:t>-водонасыщение;</a:t>
            </a:r>
          </a:p>
          <a:p>
            <a:r>
              <a:rPr lang="ru-RU" sz="3100" dirty="0" smtClean="0"/>
              <a:t>-глубина вдавливания штампа (в том числе увеличение показателя через 30 мин);</a:t>
            </a:r>
          </a:p>
          <a:p>
            <a:r>
              <a:rPr lang="ru-RU" sz="3100" dirty="0" smtClean="0"/>
              <a:t>-пористость минеральной части;</a:t>
            </a:r>
          </a:p>
          <a:p>
            <a:r>
              <a:rPr lang="ru-RU" sz="3100" dirty="0" smtClean="0"/>
              <a:t>-остаточная пористость;</a:t>
            </a:r>
          </a:p>
          <a:p>
            <a:r>
              <a:rPr lang="ru-RU" sz="3100" dirty="0" smtClean="0"/>
              <a:t>-однородность смеси литой (по результатам испытаний предшествующего периода);</a:t>
            </a:r>
          </a:p>
          <a:p>
            <a:r>
              <a:rPr lang="ru-RU" sz="3100" dirty="0" smtClean="0"/>
              <a:t>-удельная эффективная активность естественных радионуклидов;</a:t>
            </a:r>
          </a:p>
          <a:p>
            <a:r>
              <a:rPr lang="ru-RU" sz="3100" dirty="0" smtClean="0"/>
              <a:t>-гранулометрический состав минеральной части.</a:t>
            </a:r>
          </a:p>
          <a:p>
            <a:r>
              <a:rPr lang="ru-RU" sz="3100" dirty="0" smtClean="0"/>
              <a:t>Потребитель имеет право проводить контрольную проверку соответствия поставляемой смеси литой требованиям настоящего стандарта, соблюдая методы отбора проб, приготовления образцов и испытаний, указанных в ГОСТ Р 54400.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825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Транспортирование и хранение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857232"/>
            <a:ext cx="8429684" cy="5715040"/>
          </a:xfrm>
        </p:spPr>
        <p:txBody>
          <a:bodyPr>
            <a:noAutofit/>
          </a:bodyPr>
          <a:lstStyle/>
          <a:p>
            <a:r>
              <a:rPr lang="ru-RU" sz="1600" dirty="0" smtClean="0"/>
              <a:t>Приготовленные смеси литые должны транспортироваться к месту укладки в </a:t>
            </a:r>
            <a:r>
              <a:rPr lang="ru-RU" sz="1600" dirty="0" err="1" smtClean="0"/>
              <a:t>кохерах</a:t>
            </a:r>
            <a:r>
              <a:rPr lang="ru-RU" sz="1600" dirty="0" smtClean="0"/>
              <a:t>. Не допускается транспортирование смеси литой в автомобилях-самосвалах или иных транспортных средствах при отсутствии установленных на них и функционирующих систем ее перемешивания и поддержания температуры.</a:t>
            </a:r>
          </a:p>
          <a:p>
            <a:r>
              <a:rPr lang="ru-RU" sz="1600" dirty="0" smtClean="0"/>
              <a:t>Максимальная температура смеси литой в процессе хранения должна соответствовать значениям, указанным в таблице 3, или требованиям технологических регламентов на данный вид работ.</a:t>
            </a:r>
          </a:p>
          <a:p>
            <a:r>
              <a:rPr lang="ru-RU" sz="1600" dirty="0" smtClean="0"/>
              <a:t>Обязательные условия транспортирования смесей литых к месту укладки:</a:t>
            </a:r>
          </a:p>
          <a:p>
            <a:r>
              <a:rPr lang="ru-RU" sz="1600" dirty="0" smtClean="0"/>
              <a:t>-принудительное перемешивание;</a:t>
            </a:r>
          </a:p>
          <a:p>
            <a:r>
              <a:rPr lang="ru-RU" sz="1600" dirty="0" smtClean="0"/>
              <a:t>-исключение сегрегации (расслоения) смеси литой;</a:t>
            </a:r>
          </a:p>
          <a:p>
            <a:r>
              <a:rPr lang="ru-RU" sz="1600" dirty="0" smtClean="0"/>
              <a:t>-предохранение от охлаждения, атмосферных осадков.</a:t>
            </a:r>
          </a:p>
          <a:p>
            <a:r>
              <a:rPr lang="ru-RU" sz="1600" dirty="0" smtClean="0"/>
              <a:t>В случае длительного транспортирования или хранения смеси литой в стационарных </a:t>
            </a:r>
            <a:r>
              <a:rPr lang="ru-RU" sz="1600" dirty="0" err="1" smtClean="0"/>
              <a:t>кохерах</a:t>
            </a:r>
            <a:r>
              <a:rPr lang="ru-RU" sz="1600" dirty="0" smtClean="0"/>
              <a:t> на </a:t>
            </a:r>
            <a:r>
              <a:rPr lang="ru-RU" sz="1600" dirty="0" err="1" smtClean="0"/>
              <a:t>асфальтосмесительных</a:t>
            </a:r>
            <a:r>
              <a:rPr lang="ru-RU" sz="1600" dirty="0" smtClean="0"/>
              <a:t> установках ее температуру следует снижать на период предполагаемого времени хранения. При хранении смеси литой от 5 до 12 ч их температуру следует понижать до 200 °С (при использовании полимерно-битумных вяжущих) или до 215 °С (при использовании вязких нефтяных битумов). После окончания периода хранения, непосредственно перед производством работ по укладке, температуру смеси литой увеличивают до допустимых значений, указанных в таблице 3 или в технологическом регламенте на данный вид работ.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357166"/>
            <a:ext cx="8258204" cy="5662634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Время, прошедшее от производства смеси литой на </a:t>
            </a:r>
            <a:r>
              <a:rPr lang="ru-RU" sz="1600" dirty="0" err="1" smtClean="0"/>
              <a:t>асфальтосмесительной</a:t>
            </a:r>
            <a:r>
              <a:rPr lang="ru-RU" sz="1600" dirty="0" smtClean="0"/>
              <a:t> установке до полной выгрузки ее из мобильного </a:t>
            </a:r>
            <a:r>
              <a:rPr lang="ru-RU" sz="1600" dirty="0" err="1" smtClean="0"/>
              <a:t>кохера</a:t>
            </a:r>
            <a:r>
              <a:rPr lang="ru-RU" sz="1600" dirty="0" smtClean="0"/>
              <a:t> при укладке в покрытие, не должно превышать 12 ч.</a:t>
            </a:r>
          </a:p>
          <a:p>
            <a:r>
              <a:rPr lang="ru-RU" sz="1600" dirty="0" smtClean="0"/>
              <a:t>Литая смесь подлежит утилизации в качестве строительных отходов при выполнении следующих условий:</a:t>
            </a:r>
          </a:p>
          <a:p>
            <a:r>
              <a:rPr lang="ru-RU" sz="1600" dirty="0" smtClean="0"/>
              <a:t>-превышение максимально допустимых сроков хранения литой смеси;</a:t>
            </a:r>
          </a:p>
          <a:p>
            <a:r>
              <a:rPr lang="ru-RU" sz="1600" dirty="0" smtClean="0"/>
              <a:t>-неудовлетворительная </a:t>
            </a:r>
            <a:r>
              <a:rPr lang="ru-RU" sz="1600" dirty="0" err="1" smtClean="0"/>
              <a:t>удобоукладываемость</a:t>
            </a:r>
            <a:r>
              <a:rPr lang="ru-RU" sz="1600" dirty="0" smtClean="0"/>
              <a:t> смеси, потеря способности быть литьевой смесью и способности растекаться по основанию, рассыпчатость (несвязность), наличие коричневого дыма, исходящего от литой смеси.</a:t>
            </a:r>
          </a:p>
          <a:p>
            <a:r>
              <a:rPr lang="ru-RU" sz="1600" dirty="0" smtClean="0"/>
              <a:t>Контрольно-измерительные приборы, отслеживающие температуру литой смеси на </a:t>
            </a:r>
            <a:r>
              <a:rPr lang="ru-RU" sz="1600" dirty="0" err="1" smtClean="0"/>
              <a:t>асфальтосмесительной</a:t>
            </a:r>
            <a:r>
              <a:rPr lang="ru-RU" sz="1600" dirty="0" smtClean="0"/>
              <a:t> установке и в </a:t>
            </a:r>
            <a:r>
              <a:rPr lang="ru-RU" sz="1600" dirty="0" err="1" smtClean="0"/>
              <a:t>кохере</a:t>
            </a:r>
            <a:r>
              <a:rPr lang="ru-RU" sz="1600" dirty="0" smtClean="0"/>
              <a:t> (стационарном и мобильном), должны подлежать калибровке (поверке) с периодичностью не реже одного раза в три месяца.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825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Указания по применению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857232"/>
            <a:ext cx="8572560" cy="5643602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 smtClean="0"/>
          </a:p>
          <a:p>
            <a:pPr algn="just"/>
            <a:r>
              <a:rPr lang="ru-RU" sz="6400" dirty="0" smtClean="0"/>
              <a:t>Устройство покрытий из смеси литой осуществляют в соответствии с технологическим регламентом, утвержденным в установленном порядке.</a:t>
            </a:r>
          </a:p>
          <a:p>
            <a:pPr algn="just"/>
            <a:r>
              <a:rPr lang="ru-RU" sz="6400" dirty="0" smtClean="0"/>
              <a:t>Смесь литая должна укладываться в покрытие исключительно в жидком или вязко-текучем состоянии, не требующем уплотнения.</a:t>
            </a:r>
          </a:p>
          <a:p>
            <a:pPr algn="just"/>
            <a:r>
              <a:rPr lang="ru-RU" sz="6400" dirty="0" smtClean="0"/>
              <a:t>Укладку смесей литых следует производить при температуре окружающего воздуха и нижележащего конструктивного слоя не ниже 5 °С. Допускается применение смесей литых при температуре окружающего воздуха до минус 10 °С для производства работ по снятию аварийной ситуации на проезжей части автомобильных дорог с асфальтобетонными покрытиями. В этих случаях следует предусмотреть меры по обеспечению достаточного качества сцепления асфальтобетона литого с нижележащим конструктивным слоем.</a:t>
            </a:r>
          </a:p>
          <a:p>
            <a:pPr algn="just"/>
            <a:r>
              <a:rPr lang="ru-RU" sz="6400" dirty="0" smtClean="0"/>
              <a:t>Смеси литые для устройства дорожных покрытий, тротуаров и ямочного ремонта должны выгружаться непосредственно на поверхность нижележащего конструктивного слоя или слоя гидроизоляции. Поверхность нижележащего слоя должна быть сухой, чистой, </a:t>
            </a:r>
            <a:r>
              <a:rPr lang="ru-RU" sz="6400" dirty="0" err="1" smtClean="0"/>
              <a:t>обеспыленной</a:t>
            </a:r>
            <a:r>
              <a:rPr lang="ru-RU" sz="6400" dirty="0" smtClean="0"/>
              <a:t> и должна удовлетворять требованиям к асфальтобетонным и монолитным цементобетонным основаниям и покрытиям.</a:t>
            </a:r>
          </a:p>
          <a:p>
            <a:pPr algn="just"/>
            <a:r>
              <a:rPr lang="ru-RU" sz="6400" dirty="0" smtClean="0"/>
              <a:t>При укладке смеси литой на бетонное основание или асфальтобетонное покрытие, подготовленное методом холодного фрезерования, следует производить предварительную обработку таких поверхностей битумной эмульсией по ГОСТ Р 52128 с расходом 0,2-0,4 л/м  в целях обеспечения надлежащего сцепления слоев. Скопление эмульсии в пониженных местах поверхности основания не допускается. Обязательным является требование полного распада эмульсии и испарения образовавшейся при этом влаги до начала укладки смеси литой. Использование для обработки поверхностей битума вместо битумной эмульсии не допускается.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285728"/>
            <a:ext cx="8501122" cy="6215106"/>
          </a:xfrm>
        </p:spPr>
        <p:txBody>
          <a:bodyPr>
            <a:normAutofit fontScale="55000" lnSpcReduction="20000"/>
          </a:bodyPr>
          <a:lstStyle/>
          <a:p>
            <a:r>
              <a:rPr lang="ru-RU" sz="2900" dirty="0" smtClean="0"/>
              <a:t>Обработку эмульсией нижележащего слоя из литого асфальтобетона не производят, когда нижний и верхний слои покрытия устраиваются из литого асфальтобетона.</a:t>
            </a:r>
          </a:p>
          <a:p>
            <a:r>
              <a:rPr lang="ru-RU" sz="2900" dirty="0" smtClean="0"/>
              <a:t>Обработку эмульсией нижележащего слоя из литого асфальтобетона допускают не производить при устройстве верхнего слоя из щебеночно-мастичной асфальтобетонной смеси по ГОСТ 31015 при интервале времени между устройством слоев не более 10 </a:t>
            </a:r>
            <a:r>
              <a:rPr lang="ru-RU" sz="2900" dirty="0" err="1" smtClean="0"/>
              <a:t>сут</a:t>
            </a:r>
            <a:r>
              <a:rPr lang="ru-RU" sz="2900" dirty="0" smtClean="0"/>
              <a:t>, а также при отсутствии движения транспорта в данный период по нижележащему слою.</a:t>
            </a:r>
          </a:p>
          <a:p>
            <a:r>
              <a:rPr lang="ru-RU" sz="2900" dirty="0" smtClean="0"/>
              <a:t>Значение максимальных допустимых продольных и поперечных уклонов дорожной конструкции, при использовании литой смеси, составляет от 4% до 6%, в зависимости от особенностей заданного состава литой смеси и ее вязкости.</a:t>
            </a:r>
          </a:p>
          <a:p>
            <a:r>
              <a:rPr lang="ru-RU" sz="2900" dirty="0" smtClean="0"/>
              <a:t>Смеси литые всех типов допускается укладывать как механизированным способом с применением специального устройства для разравнивания смеси литой (финишер), так и вручную. Требуемая </a:t>
            </a:r>
            <a:r>
              <a:rPr lang="ru-RU" sz="2900" dirty="0" err="1" smtClean="0"/>
              <a:t>удобоукладываемость</a:t>
            </a:r>
            <a:r>
              <a:rPr lang="ru-RU" sz="2900" dirty="0" smtClean="0"/>
              <a:t> смесей литых достигается производителем путем корректировки заданного состава и подбором битумного вяжущего, введением дефлегматоров в процессе производства смеси литой при условии сохранения асфальтобетоном литым прочностных характеристик. Регулирование </a:t>
            </a:r>
            <a:r>
              <a:rPr lang="ru-RU" sz="2900" dirty="0" err="1" smtClean="0"/>
              <a:t>удобоукладываемости</a:t>
            </a:r>
            <a:r>
              <a:rPr lang="ru-RU" sz="2900" dirty="0" smtClean="0"/>
              <a:t> могут производить путем изменения температурного режима смеси литой в процессе ее укладки, с учетом выполнения требований к минимальной и максимальной допустимым температурам смеси литой. Смесь, предназначенная для механизированной укладки, может обладать повышенной вязкостью и меньшей скоростью растекания по поверхности при выгрузке.</a:t>
            </a:r>
          </a:p>
          <a:p>
            <a:r>
              <a:rPr lang="ru-RU" sz="2900" dirty="0" smtClean="0"/>
              <a:t>Завершающей стадией устройства дорожного покрытия с верхним слоем из литого асфальтобетона является устройство шероховатой поверхности, осуществляемое методом </a:t>
            </a:r>
            <a:r>
              <a:rPr lang="ru-RU" sz="2900" dirty="0" err="1" smtClean="0"/>
              <a:t>втапливания</a:t>
            </a:r>
            <a:r>
              <a:rPr lang="ru-RU" sz="2900" dirty="0" smtClean="0"/>
              <a:t> "по горячему" в соответствии с технологическим регламентом, утвержденным в установленном порядке.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1357298"/>
            <a:ext cx="7772400" cy="35719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Особенности приготовления литых </a:t>
            </a:r>
            <a:br>
              <a:rPr lang="ru-RU" sz="3100" dirty="0" smtClean="0"/>
            </a:br>
            <a:r>
              <a:rPr lang="ru-RU" sz="3100" dirty="0" smtClean="0"/>
              <a:t>асфальтобетонных смесей (литого асфальта)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285860"/>
            <a:ext cx="8186766" cy="5214974"/>
          </a:xfrm>
        </p:spPr>
        <p:txBody>
          <a:bodyPr>
            <a:noAutofit/>
          </a:bodyPr>
          <a:lstStyle/>
          <a:p>
            <a:pPr marL="180975" indent="266700" algn="just">
              <a:buNone/>
            </a:pPr>
            <a:r>
              <a:rPr lang="ru-RU" sz="1800" dirty="0" smtClean="0"/>
              <a:t>Приготовление литых асфальтобетонных смесей производят на обычном оборудовании АБЗ и в специализированных установках путем смешения в нагретом состоянии щебня (гравия), материалов дробления горных пород, гравийно-песчаной смеси, природного или дробленого песка, минерального порошка и нефтяного вязкого теплостойкого битума, взятых в определенных соотношениях.</a:t>
            </a:r>
          </a:p>
          <a:p>
            <a:pPr marL="180975" indent="266700" algn="just">
              <a:buNone/>
            </a:pPr>
            <a:r>
              <a:rPr lang="ru-RU" sz="1800" dirty="0" smtClean="0"/>
              <a:t>В целях совершенствования технологического процесса, снижения его энергоемкости, повышения однородности литой асфальтобетонной смеси установка может быть укомплектована системой предварительного нагрева минерального порошка до температуры 160-170 °С.</a:t>
            </a:r>
          </a:p>
          <a:p>
            <a:pPr marL="180975" indent="266700" algn="just">
              <a:buNone/>
            </a:pPr>
            <a:r>
              <a:rPr lang="ru-RU" sz="1800" dirty="0" smtClean="0"/>
              <a:t>Смеси типа I изготовляются на основе использования щебня в виде смеси фракций от 3 до 15 мм, битумов с температурой размягчения не ниже 55 °С или битумов с добавкой природных </a:t>
            </a:r>
            <a:r>
              <a:rPr lang="ru-RU" sz="1800" dirty="0" err="1" smtClean="0"/>
              <a:t>битуминизированных</a:t>
            </a:r>
            <a:r>
              <a:rPr lang="ru-RU" sz="1800" dirty="0" smtClean="0"/>
              <a:t> материалов, раздельного дозирования трёх фракций щебня.</a:t>
            </a:r>
          </a:p>
          <a:p>
            <a:pPr marL="180975" indent="266700" algn="just">
              <a:buNone/>
            </a:pPr>
            <a:r>
              <a:rPr lang="ru-RU" sz="1800" dirty="0" smtClean="0"/>
              <a:t>Продолжительность перемешивания смесей устанавливается в соответствии с технической характеристикой используемой смесительной установки.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1357298"/>
            <a:ext cx="7772400" cy="35719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Особенности приготовления литых </a:t>
            </a:r>
            <a:br>
              <a:rPr lang="ru-RU" sz="3100" dirty="0" smtClean="0"/>
            </a:br>
            <a:r>
              <a:rPr lang="ru-RU" sz="3100" dirty="0" smtClean="0"/>
              <a:t>асфальтобетонных смесей (литого асфальта)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285860"/>
            <a:ext cx="8186766" cy="4572000"/>
          </a:xfrm>
        </p:spPr>
        <p:txBody>
          <a:bodyPr>
            <a:normAutofit/>
          </a:bodyPr>
          <a:lstStyle/>
          <a:p>
            <a:pPr marL="180975" indent="266700">
              <a:buNone/>
            </a:pPr>
            <a:r>
              <a:rPr lang="ru-RU" sz="1800" dirty="0" smtClean="0"/>
              <a:t>Допускаемая погрешность дозирования компонентов смеси не должна превышать ±3 % по массе для каждого компонента минеральной части и ±1,5 % по массе для битума.</a:t>
            </a:r>
          </a:p>
          <a:p>
            <a:pPr marL="180975" indent="266700">
              <a:buNone/>
            </a:pPr>
            <a:r>
              <a:rPr lang="ru-RU" sz="1800" dirty="0" smtClean="0"/>
              <a:t>Температура смеси при выпуске из смесителя принимается в соответствии с табл. </a:t>
            </a:r>
            <a:endParaRPr lang="ru-RU" sz="1800" dirty="0"/>
          </a:p>
        </p:txBody>
      </p:sp>
      <p:pic>
        <p:nvPicPr>
          <p:cNvPr id="50178" name="Picture 2" descr="C:\Users\вдт1\Desktop\11111111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1" y="3286124"/>
            <a:ext cx="8126073" cy="142876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1472" y="4880630"/>
            <a:ext cx="82153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/>
            <a:r>
              <a:rPr lang="ru-RU" dirty="0" smtClean="0"/>
              <a:t>Литую асфальтобетонную смесь (тип I и V) с АБЗ к месту производства работ доставляют в специальных передвижных котлах, снабженных обогревом и устройством для перемешивания. Смесь типа II, III допускается транспортировать автомобилями-самосвалами, как правило, большой грузоподъемности и оборудованными обогреваемыми кузовами.</a:t>
            </a:r>
            <a:endParaRPr lang="ru-RU" dirty="0"/>
          </a:p>
        </p:txBody>
      </p:sp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1000100" y="2928934"/>
            <a:ext cx="578647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Таблица - Температура смеси при выпуске из смесителя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150</TotalTime>
  <Words>1723</Words>
  <Application>Microsoft Office PowerPoint</Application>
  <PresentationFormat>Экран (4:3)</PresentationFormat>
  <Paragraphs>84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Cambria</vt:lpstr>
      <vt:lpstr>Franklin Gothic Book</vt:lpstr>
      <vt:lpstr>Perpetua</vt:lpstr>
      <vt:lpstr>Times New Roman</vt:lpstr>
      <vt:lpstr>Wingdings 2</vt:lpstr>
      <vt:lpstr>Справедливость</vt:lpstr>
      <vt:lpstr>Горячий литой асфальтобетон</vt:lpstr>
      <vt:lpstr>   Термины и определения</vt:lpstr>
      <vt:lpstr>  Классификация</vt:lpstr>
      <vt:lpstr>Презентация PowerPoint</vt:lpstr>
      <vt:lpstr>Презентация PowerPoint</vt:lpstr>
      <vt:lpstr>  Правила приемки</vt:lpstr>
      <vt:lpstr>Презентация PowerPoint</vt:lpstr>
      <vt:lpstr>Транспортирование и хранение</vt:lpstr>
      <vt:lpstr>Презентация PowerPoint</vt:lpstr>
      <vt:lpstr>Указания по применению</vt:lpstr>
      <vt:lpstr>Презентация PowerPoint</vt:lpstr>
      <vt:lpstr>Особенности приготовления литых  асфальтобетонных смесей (литого асфальта) </vt:lpstr>
      <vt:lpstr>Особенности приготовления литых  асфальтобетонных смесей (литого асфальта)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Асфальтобетонные смеси и асфальтобетон</dc:title>
  <dc:creator>вдт1</dc:creator>
  <cp:lastModifiedBy>Bakytbek</cp:lastModifiedBy>
  <cp:revision>23</cp:revision>
  <dcterms:created xsi:type="dcterms:W3CDTF">2014-01-16T05:03:23Z</dcterms:created>
  <dcterms:modified xsi:type="dcterms:W3CDTF">2019-09-23T08:15:31Z</dcterms:modified>
</cp:coreProperties>
</file>